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Bodoni FLF" charset="1" panose="02000606090000020003"/>
      <p:regular r:id="rId14"/>
    </p:embeddedFont>
    <p:embeddedFont>
      <p:font typeface="Bodoni FLF Bold" charset="1" panose="02000803080000020003"/>
      <p:regular r:id="rId15"/>
    </p:embeddedFont>
    <p:embeddedFont>
      <p:font typeface="Bodoni FLF Italics" charset="1" panose="02000603090000090003"/>
      <p:regular r:id="rId16"/>
    </p:embeddedFont>
    <p:embeddedFont>
      <p:font typeface="Bodoni FLF Bold Italics" charset="1" panose="020008030900000900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Neue Machina" charset="1" panose="00000500000000000000"/>
      <p:regular r:id="rId24"/>
    </p:embeddedFont>
    <p:embeddedFont>
      <p:font typeface="Neue Machina Light" charset="1" panose="00000400000000000000"/>
      <p:regular r:id="rId25"/>
    </p:embeddedFont>
    <p:embeddedFont>
      <p:font typeface="Neue Machina Ultra-Bold" charset="1" panose="00000900000000000000"/>
      <p:regular r:id="rId26"/>
    </p:embeddedFont>
    <p:embeddedFont>
      <p:font typeface="Montserrat" charset="1" panose="00000500000000000000"/>
      <p:regular r:id="rId27"/>
    </p:embeddedFont>
    <p:embeddedFont>
      <p:font typeface="Montserrat Bold" charset="1" panose="00000800000000000000"/>
      <p:regular r:id="rId28"/>
    </p:embeddedFont>
    <p:embeddedFont>
      <p:font typeface="Montserrat Italics" charset="1" panose="00000500000000000000"/>
      <p:regular r:id="rId29"/>
    </p:embeddedFont>
    <p:embeddedFont>
      <p:font typeface="Montserrat Bold Italics" charset="1" panose="00000800000000000000"/>
      <p:regular r:id="rId30"/>
    </p:embeddedFont>
    <p:embeddedFont>
      <p:font typeface="Montserrat Thin" charset="1" panose="00000300000000000000"/>
      <p:regular r:id="rId31"/>
    </p:embeddedFont>
    <p:embeddedFont>
      <p:font typeface="Montserrat Thin Italics" charset="1" panose="00000300000000000000"/>
      <p:regular r:id="rId32"/>
    </p:embeddedFont>
    <p:embeddedFont>
      <p:font typeface="Montserrat Extra-Light" charset="1" panose="00000300000000000000"/>
      <p:regular r:id="rId33"/>
    </p:embeddedFont>
    <p:embeddedFont>
      <p:font typeface="Montserrat Extra-Light Italics" charset="1" panose="00000300000000000000"/>
      <p:regular r:id="rId34"/>
    </p:embeddedFont>
    <p:embeddedFont>
      <p:font typeface="Montserrat Light" charset="1" panose="00000400000000000000"/>
      <p:regular r:id="rId35"/>
    </p:embeddedFont>
    <p:embeddedFont>
      <p:font typeface="Montserrat Light Italics" charset="1" panose="00000400000000000000"/>
      <p:regular r:id="rId36"/>
    </p:embeddedFont>
    <p:embeddedFont>
      <p:font typeface="Montserrat Medium" charset="1" panose="00000600000000000000"/>
      <p:regular r:id="rId37"/>
    </p:embeddedFont>
    <p:embeddedFont>
      <p:font typeface="Montserrat Medium Italics" charset="1" panose="00000600000000000000"/>
      <p:regular r:id="rId38"/>
    </p:embeddedFont>
    <p:embeddedFont>
      <p:font typeface="Montserrat Semi-Bold" charset="1" panose="00000700000000000000"/>
      <p:regular r:id="rId39"/>
    </p:embeddedFont>
    <p:embeddedFont>
      <p:font typeface="Montserrat Semi-Bold Italics" charset="1" panose="00000700000000000000"/>
      <p:regular r:id="rId40"/>
    </p:embeddedFont>
    <p:embeddedFont>
      <p:font typeface="Montserrat Ultra-Bold" charset="1" panose="00000900000000000000"/>
      <p:regular r:id="rId41"/>
    </p:embeddedFont>
    <p:embeddedFont>
      <p:font typeface="Montserrat Ultra-Bold Italics" charset="1" panose="00000900000000000000"/>
      <p:regular r:id="rId42"/>
    </p:embeddedFont>
    <p:embeddedFont>
      <p:font typeface="Montserrat Heavy" charset="1" panose="00000A00000000000000"/>
      <p:regular r:id="rId43"/>
    </p:embeddedFont>
    <p:embeddedFont>
      <p:font typeface="Montserrat Heavy Italics" charset="1" panose="00000A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059750"/>
            <a:ext cx="6462011" cy="600872"/>
          </a:xfrm>
          <a:custGeom>
            <a:avLst/>
            <a:gdLst/>
            <a:ahLst/>
            <a:cxnLst/>
            <a:rect r="r" b="b" t="t" l="l"/>
            <a:pathLst>
              <a:path h="600872" w="6462011">
                <a:moveTo>
                  <a:pt x="0" y="0"/>
                </a:moveTo>
                <a:lnTo>
                  <a:pt x="6462011" y="0"/>
                </a:lnTo>
                <a:lnTo>
                  <a:pt x="6462011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6244" r="-19156" b="-1662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48161" y="2660622"/>
            <a:ext cx="2774063" cy="1973052"/>
          </a:xfrm>
          <a:custGeom>
            <a:avLst/>
            <a:gdLst/>
            <a:ahLst/>
            <a:cxnLst/>
            <a:rect r="r" b="b" t="t" l="l"/>
            <a:pathLst>
              <a:path h="1973052" w="2774063">
                <a:moveTo>
                  <a:pt x="0" y="0"/>
                </a:moveTo>
                <a:lnTo>
                  <a:pt x="2774063" y="0"/>
                </a:lnTo>
                <a:lnTo>
                  <a:pt x="2774063" y="1973053"/>
                </a:lnTo>
                <a:lnTo>
                  <a:pt x="0" y="1973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5867" y="5553075"/>
            <a:ext cx="2589657" cy="2368445"/>
          </a:xfrm>
          <a:custGeom>
            <a:avLst/>
            <a:gdLst/>
            <a:ahLst/>
            <a:cxnLst/>
            <a:rect r="r" b="b" t="t" l="l"/>
            <a:pathLst>
              <a:path h="2368445" w="2589657">
                <a:moveTo>
                  <a:pt x="0" y="0"/>
                </a:moveTo>
                <a:lnTo>
                  <a:pt x="2589657" y="0"/>
                </a:lnTo>
                <a:lnTo>
                  <a:pt x="2589657" y="2368445"/>
                </a:lnTo>
                <a:lnTo>
                  <a:pt x="0" y="2368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748161" y="4881815"/>
            <a:ext cx="8539839" cy="2818419"/>
            <a:chOff x="0" y="0"/>
            <a:chExt cx="11386452" cy="37578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1386452" cy="797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18"/>
                </a:lnSpc>
              </a:pPr>
              <a:r>
                <a:rPr lang="en-US" sz="3842" spc="11">
                  <a:solidFill>
                    <a:srgbClr val="A6A6A6"/>
                  </a:solidFill>
                  <a:latin typeface="Bodoni FLF Bold Italics"/>
                </a:rPr>
                <a:t>WHAT IS IT?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54702"/>
              <a:ext cx="11386452" cy="2603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4799" indent="-207399" lvl="1">
                <a:lnSpc>
                  <a:spcPts val="3035"/>
                </a:lnSpc>
                <a:buFont typeface="Arial"/>
                <a:buChar char="•"/>
              </a:pPr>
              <a:r>
                <a:rPr lang="en-US" sz="1921" spc="403">
                  <a:solidFill>
                    <a:srgbClr val="FFFFFF"/>
                  </a:solidFill>
                  <a:latin typeface="Montserrat Light Italics"/>
                </a:rPr>
                <a:t>ALSO KNOWN AS OPINION MINING</a:t>
              </a:r>
            </a:p>
            <a:p>
              <a:pPr marL="414799" indent="-207399" lvl="1">
                <a:lnSpc>
                  <a:spcPts val="3035"/>
                </a:lnSpc>
                <a:buFont typeface="Arial"/>
                <a:buChar char="•"/>
              </a:pPr>
              <a:r>
                <a:rPr lang="en-US" sz="1921" spc="403">
                  <a:solidFill>
                    <a:srgbClr val="FFFFFF"/>
                  </a:solidFill>
                  <a:latin typeface="Montserrat Light Italics"/>
                </a:rPr>
                <a:t>NATURAL LANGUAGE PROCESSING TECHNIQUE USED TO ANALYZE TEXT DATA FOR POSITIVE ,NEGATIVE OR NEUTRAL SENTIMENTS</a:t>
              </a:r>
            </a:p>
            <a:p>
              <a:pPr algn="l">
                <a:lnSpc>
                  <a:spcPts val="303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5867" y="86102"/>
            <a:ext cx="17199211" cy="122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8"/>
              </a:lnSpc>
            </a:pPr>
            <a:r>
              <a:rPr lang="en-US" sz="7142">
                <a:solidFill>
                  <a:srgbClr val="FF5757"/>
                </a:solidFill>
                <a:latin typeface="Neue Machina Ultra-Bold"/>
              </a:rPr>
              <a:t>SENTIMENT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523" y="2116810"/>
            <a:ext cx="3666761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523" y="3011418"/>
            <a:ext cx="6046964" cy="213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1775" indent="-190888" lvl="1">
              <a:lnSpc>
                <a:spcPts val="2793"/>
              </a:lnSpc>
              <a:buFont typeface="Arial"/>
              <a:buChar char="•"/>
            </a:pPr>
            <a:r>
              <a:rPr lang="en-US" sz="1768" spc="371">
                <a:solidFill>
                  <a:srgbClr val="FFFFFF"/>
                </a:solidFill>
                <a:latin typeface="Montserrat Light Italics"/>
              </a:rPr>
              <a:t>TO DEVELOP AN AI MODEL TO UNDERSTAND THE SENTIMENTS ABOUT THE COMPANY USING SOCIAL MEDIA FEEDS SUCH AS TWITTER, FACEBOOK, LINKEDIN AND OTHER DIGITAL MEDIA INPUTS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4592" y="7909783"/>
            <a:ext cx="12081510" cy="154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6106" indent="-238053" lvl="1">
              <a:lnSpc>
                <a:spcPts val="3087"/>
              </a:lnSpc>
              <a:buAutoNum type="arabicPeriod" startAt="1"/>
            </a:pPr>
            <a:r>
              <a:rPr lang="en-US" sz="2205">
                <a:solidFill>
                  <a:srgbClr val="E6EAEE"/>
                </a:solidFill>
                <a:latin typeface="Montserrat Italics"/>
              </a:rPr>
              <a:t>     ENHANCE PRODUCTS BY ANALYZING FEEDBACK </a:t>
            </a:r>
          </a:p>
          <a:p>
            <a:pPr algn="ctr" marL="476106" indent="-238053" lvl="1">
              <a:lnSpc>
                <a:spcPts val="3087"/>
              </a:lnSpc>
              <a:buAutoNum type="arabicPeriod" startAt="1"/>
            </a:pPr>
            <a:r>
              <a:rPr lang="en-US" sz="2205">
                <a:solidFill>
                  <a:srgbClr val="E6EAEE"/>
                </a:solidFill>
                <a:latin typeface="Montserrat Italics"/>
              </a:rPr>
              <a:t>      P</a:t>
            </a:r>
            <a:r>
              <a:rPr lang="en-US" sz="2205">
                <a:solidFill>
                  <a:srgbClr val="E6EAEE"/>
                </a:solidFill>
                <a:latin typeface="Montserrat Italics"/>
              </a:rPr>
              <a:t>RIORITIZE FEATURES FOR EFFECTIVE IMPROVEMENTS</a:t>
            </a:r>
          </a:p>
          <a:p>
            <a:pPr algn="ctr" marL="476106" indent="-238053" lvl="1">
              <a:lnSpc>
                <a:spcPts val="3087"/>
              </a:lnSpc>
              <a:buAutoNum type="arabicPeriod" startAt="1"/>
            </a:pPr>
            <a:r>
              <a:rPr lang="en-US" sz="2205">
                <a:solidFill>
                  <a:srgbClr val="E6EAEE"/>
                </a:solidFill>
                <a:latin typeface="Montserrat Italics"/>
              </a:rPr>
              <a:t>                  PERCEIVE, IDENTIFY CRISES, AND MANAGE REPUTATION PROACTIVELY</a:t>
            </a:r>
            <a:r>
              <a:rPr lang="en-US" sz="2205">
                <a:solidFill>
                  <a:srgbClr val="E6EAEE"/>
                </a:solidFill>
                <a:latin typeface="Montserrat Bold Italics"/>
              </a:rPr>
              <a:t>.</a:t>
            </a:r>
          </a:p>
          <a:p>
            <a:pPr algn="ctr">
              <a:lnSpc>
                <a:spcPts val="308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807332" y="7007194"/>
            <a:ext cx="4087874" cy="69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840">
                <a:solidFill>
                  <a:srgbClr val="CCCCCC"/>
                </a:solidFill>
                <a:latin typeface="Bodoni FLF Bold"/>
              </a:rPr>
              <a:t>UTILITIES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136650" y="53343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14370" y="85850"/>
            <a:ext cx="7491529" cy="130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89"/>
              </a:lnSpc>
            </a:pPr>
            <a:r>
              <a:rPr lang="en-US" sz="7278">
                <a:solidFill>
                  <a:srgbClr val="CCCCCC"/>
                </a:solidFill>
                <a:latin typeface="Bodoni FLF Bold"/>
              </a:rPr>
              <a:t>PLAN OF 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699952"/>
            <a:ext cx="952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26545" y="2413688"/>
            <a:ext cx="13958709" cy="532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7"/>
              </a:lnSpc>
            </a:pPr>
            <a:r>
              <a:rPr lang="en-US" sz="3341">
                <a:solidFill>
                  <a:srgbClr val="CCCCCC"/>
                </a:solidFill>
                <a:latin typeface="Bodoni FLF"/>
              </a:rPr>
              <a:t>- APPROACH</a:t>
            </a:r>
            <a:r>
              <a:rPr lang="en-US" sz="3341">
                <a:solidFill>
                  <a:srgbClr val="CCCCCC"/>
                </a:solidFill>
                <a:latin typeface="Bodoni FLF Bold"/>
              </a:rPr>
              <a:t>:</a:t>
            </a:r>
            <a:r>
              <a:rPr lang="en-US" sz="3341">
                <a:solidFill>
                  <a:srgbClr val="FFFFFF"/>
                </a:solidFill>
                <a:latin typeface="Bodoni FLF Bold"/>
              </a:rPr>
              <a:t>                       </a:t>
            </a:r>
            <a:r>
              <a:rPr lang="en-US" sz="3341">
                <a:solidFill>
                  <a:srgbClr val="FFFFFF"/>
                </a:solidFill>
                <a:latin typeface="Bodoni FLF"/>
              </a:rPr>
              <a:t>Scraped airline tweets dataset and cleaned data.</a:t>
            </a:r>
          </a:p>
          <a:p>
            <a:pPr algn="ctr">
              <a:lnSpc>
                <a:spcPts val="4677"/>
              </a:lnSpc>
            </a:pPr>
            <a:r>
              <a:rPr lang="en-US" sz="3341">
                <a:solidFill>
                  <a:srgbClr val="FFFFFF"/>
                </a:solidFill>
                <a:latin typeface="Bodoni FLF Italics"/>
              </a:rPr>
              <a:t>  </a:t>
            </a:r>
            <a:r>
              <a:rPr lang="en-US" sz="3341">
                <a:solidFill>
                  <a:srgbClr val="FFFFFF"/>
                </a:solidFill>
                <a:latin typeface="Bodoni FLF Bold"/>
              </a:rPr>
              <a:t>- </a:t>
            </a:r>
            <a:r>
              <a:rPr lang="en-US" sz="3341">
                <a:solidFill>
                  <a:srgbClr val="CCCCCC"/>
                </a:solidFill>
                <a:latin typeface="Bodoni FLF"/>
              </a:rPr>
              <a:t>SPLIT:       </a:t>
            </a:r>
            <a:r>
              <a:rPr lang="en-US" sz="3341">
                <a:solidFill>
                  <a:srgbClr val="FFFFFF"/>
                </a:solidFill>
                <a:latin typeface="Bodoni FLF"/>
              </a:rPr>
              <a:t>Utilized an 80%:20% Training-Validation Split for modeltraining.</a:t>
            </a:r>
            <a:r>
              <a:rPr lang="en-US" sz="3341">
                <a:solidFill>
                  <a:srgbClr val="CCCCCC"/>
                </a:solidFill>
                <a:latin typeface="Bodoni FLF"/>
              </a:rPr>
              <a:t>- -MODEL :</a:t>
            </a:r>
            <a:r>
              <a:rPr lang="en-US" sz="3341">
                <a:solidFill>
                  <a:srgbClr val="737373"/>
                </a:solidFill>
                <a:latin typeface="Bodoni FLF Bold"/>
              </a:rPr>
              <a:t>         </a:t>
            </a:r>
            <a:r>
              <a:rPr lang="en-US" sz="3341">
                <a:solidFill>
                  <a:srgbClr val="737373"/>
                </a:solidFill>
                <a:latin typeface="Bodoni FLF"/>
              </a:rPr>
              <a:t> </a:t>
            </a:r>
            <a:r>
              <a:rPr lang="en-US" sz="3341">
                <a:solidFill>
                  <a:srgbClr val="FFFFFF"/>
                </a:solidFill>
                <a:latin typeface="Bodoni FLF"/>
              </a:rPr>
              <a:t>Fine-tuned a Roberta-Base model, freezing all layers except classification projection head.</a:t>
            </a:r>
          </a:p>
          <a:p>
            <a:pPr>
              <a:lnSpc>
                <a:spcPts val="4677"/>
              </a:lnSpc>
            </a:pPr>
            <a:r>
              <a:rPr lang="en-US" sz="3341">
                <a:solidFill>
                  <a:srgbClr val="CCCCCC"/>
                </a:solidFill>
                <a:latin typeface="Bodoni FLF"/>
              </a:rPr>
              <a:t>- PROJECTION LAYERS:</a:t>
            </a:r>
            <a:r>
              <a:rPr lang="en-US" sz="3341">
                <a:solidFill>
                  <a:srgbClr val="FFFFFF"/>
                </a:solidFill>
                <a:latin typeface="Bodoni FLF Bold"/>
              </a:rPr>
              <a:t>   </a:t>
            </a:r>
            <a:r>
              <a:rPr lang="en-US" sz="3341">
                <a:solidFill>
                  <a:srgbClr val="FFFFFF"/>
                </a:solidFill>
                <a:latin typeface="Bodoni FLF"/>
              </a:rPr>
              <a:t> Employed 2 hidden layers: first projecting 768-    dimensional vector to another 768-dimensional vector, and second projecting to a 3-dimensional output vector</a:t>
            </a:r>
            <a:r>
              <a:rPr lang="en-US" sz="3341">
                <a:solidFill>
                  <a:srgbClr val="FFFFFF"/>
                </a:solidFill>
                <a:latin typeface="Bodoni FLF Bold"/>
              </a:rPr>
              <a:t>.</a:t>
            </a:r>
          </a:p>
          <a:p>
            <a:pPr algn="ctr">
              <a:lnSpc>
                <a:spcPts val="4677"/>
              </a:lnSpc>
            </a:pPr>
            <a:r>
              <a:rPr lang="en-US" sz="3341">
                <a:solidFill>
                  <a:srgbClr val="CCCCCC"/>
                </a:solidFill>
                <a:latin typeface="Bodoni FLF"/>
              </a:rPr>
              <a:t>- OBJECTIVE:</a:t>
            </a:r>
            <a:r>
              <a:rPr lang="en-US" sz="3341">
                <a:solidFill>
                  <a:srgbClr val="FFFFFF"/>
                </a:solidFill>
                <a:latin typeface="Bodoni FLF Bold"/>
              </a:rPr>
              <a:t>        </a:t>
            </a:r>
            <a:r>
              <a:rPr lang="en-US" sz="3341">
                <a:solidFill>
                  <a:srgbClr val="FFFFFF"/>
                </a:solidFill>
                <a:latin typeface="Bodoni FLF"/>
              </a:rPr>
              <a:t> Achieved streamlined processing and effective classification for airline tweet sentiment analysis.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93357" y="1183298"/>
            <a:ext cx="4275811" cy="5997876"/>
          </a:xfrm>
          <a:custGeom>
            <a:avLst/>
            <a:gdLst/>
            <a:ahLst/>
            <a:cxnLst/>
            <a:rect r="r" b="b" t="t" l="l"/>
            <a:pathLst>
              <a:path h="5997876" w="4275811">
                <a:moveTo>
                  <a:pt x="0" y="0"/>
                </a:moveTo>
                <a:lnTo>
                  <a:pt x="4275811" y="0"/>
                </a:lnTo>
                <a:lnTo>
                  <a:pt x="4275811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31459" y="1344629"/>
            <a:ext cx="4122466" cy="5836545"/>
          </a:xfrm>
          <a:custGeom>
            <a:avLst/>
            <a:gdLst/>
            <a:ahLst/>
            <a:cxnLst/>
            <a:rect r="r" b="b" t="t" l="l"/>
            <a:pathLst>
              <a:path h="5836545" w="4122466">
                <a:moveTo>
                  <a:pt x="0" y="0"/>
                </a:moveTo>
                <a:lnTo>
                  <a:pt x="4122466" y="0"/>
                </a:lnTo>
                <a:lnTo>
                  <a:pt x="4122466" y="5836545"/>
                </a:lnTo>
                <a:lnTo>
                  <a:pt x="0" y="58365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88089" y="6743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440" y="4262902"/>
            <a:ext cx="7420270" cy="7420270"/>
          </a:xfrm>
          <a:custGeom>
            <a:avLst/>
            <a:gdLst/>
            <a:ahLst/>
            <a:cxnLst/>
            <a:rect r="r" b="b" t="t" l="l"/>
            <a:pathLst>
              <a:path h="7420270" w="7420270">
                <a:moveTo>
                  <a:pt x="0" y="0"/>
                </a:moveTo>
                <a:lnTo>
                  <a:pt x="7420270" y="0"/>
                </a:lnTo>
                <a:lnTo>
                  <a:pt x="7420270" y="7420270"/>
                </a:lnTo>
                <a:lnTo>
                  <a:pt x="0" y="7420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2412" y="422818"/>
            <a:ext cx="4726152" cy="33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6A6A6"/>
                </a:solidFill>
                <a:latin typeface="Bodoni FLF Bold"/>
              </a:rPr>
              <a:t>TECHSTACKS USED</a:t>
            </a:r>
            <a:r>
              <a:rPr lang="en-US" sz="3000">
                <a:solidFill>
                  <a:srgbClr val="A6A6A6"/>
                </a:solidFill>
                <a:latin typeface="Bodoni FLF"/>
              </a:rPr>
              <a:t>: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</a:p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1965">
                <a:solidFill>
                  <a:srgbClr val="A6A6A6"/>
                </a:solidFill>
                <a:latin typeface="Neue Machina"/>
              </a:rPr>
              <a:t>Python Version 3.10.0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1965">
                <a:solidFill>
                  <a:srgbClr val="A6A6A6"/>
                </a:solidFill>
                <a:latin typeface="Neue Machina"/>
              </a:rPr>
              <a:t>numpy==1.26.3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1965">
                <a:solidFill>
                  <a:srgbClr val="A6A6A6"/>
                </a:solidFill>
                <a:latin typeface="Neue Machina"/>
              </a:rPr>
              <a:t>pandas==2.2.0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1965">
                <a:solidFill>
                  <a:srgbClr val="A6A6A6"/>
                </a:solidFill>
                <a:latin typeface="Neue Machina"/>
              </a:rPr>
              <a:t>scikit-learn==1.4.0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1965">
                <a:solidFill>
                  <a:srgbClr val="A6A6A6"/>
                </a:solidFill>
                <a:latin typeface="Neue Machina"/>
              </a:rPr>
              <a:t>tqdm==4.66.1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1965">
                <a:solidFill>
                  <a:srgbClr val="A6A6A6"/>
                </a:solidFill>
                <a:latin typeface="Neue Machina"/>
              </a:rPr>
              <a:t>torch==2.2.1</a:t>
            </a:r>
          </a:p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1965">
                <a:solidFill>
                  <a:srgbClr val="A6A6A6"/>
                </a:solidFill>
                <a:latin typeface="Neue Machina"/>
              </a:rPr>
              <a:t>transformers==4.37.2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727" y="4815839"/>
            <a:ext cx="6843524" cy="495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  <a:spcBef>
                <a:spcPct val="0"/>
              </a:spcBef>
            </a:pP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Neue Machina"/>
              </a:rPr>
              <a:t>-</a:t>
            </a:r>
            <a:r>
              <a:rPr lang="en-US" sz="2156">
                <a:solidFill>
                  <a:srgbClr val="FF5757"/>
                </a:solidFill>
                <a:latin typeface="Neue Machina"/>
              </a:rPr>
              <a:t> Training Settings:</a:t>
            </a: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Neue Machina"/>
              </a:rPr>
              <a:t>  - Optimizer: AdamW</a:t>
            </a: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Neue Machina"/>
              </a:rPr>
              <a:t>  - Learning Rate (LR): 2e-3</a:t>
            </a: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Neue Machina"/>
              </a:rPr>
              <a:t>  - Scheduler: ReduceLROnPlateau</a:t>
            </a: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Neue Machina"/>
              </a:rPr>
              <a:t>  - Early Stopping: Triggered after 7 epochs of no improvement</a:t>
            </a: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Neue Machina"/>
              </a:rPr>
              <a:t>  </a:t>
            </a: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5757"/>
                </a:solidFill>
                <a:latin typeface="Neue Machina"/>
              </a:rPr>
              <a:t>- Evaluation Metrics:</a:t>
            </a: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Neue Machina"/>
              </a:rPr>
              <a:t>  - Model Evaluation: Performed on the validation dataset</a:t>
            </a: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Neue Machina"/>
              </a:rPr>
              <a:t>  - Labels: Negative, Neutral, Positive Review</a:t>
            </a:r>
          </a:p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Neue Machina"/>
              </a:rPr>
              <a:t>  - Metrics Used: Macro F1 and Weighted F1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510" y="4537392"/>
            <a:ext cx="6764446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737373"/>
                </a:solidFill>
                <a:latin typeface="Bodoni FLF Bold"/>
              </a:rPr>
              <a:t>TECHNICAL SPECIFICATIONS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65867" y="464821"/>
            <a:ext cx="5123617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DFDFD"/>
                </a:solidFill>
                <a:latin typeface="Canva Sans Bold"/>
              </a:rPr>
              <a:t>INFERENCE FLOWCHART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18713" y="467018"/>
            <a:ext cx="480536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DFDFD"/>
                </a:solidFill>
                <a:latin typeface="Canva Sans Bold"/>
              </a:rPr>
              <a:t>TRAINING FLOWCHART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627676" y="7495499"/>
            <a:ext cx="8288148" cy="2554862"/>
            <a:chOff x="0" y="0"/>
            <a:chExt cx="11050864" cy="340648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11050864" cy="1043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08"/>
                </a:lnSpc>
              </a:pPr>
              <a:r>
                <a:rPr lang="en-US" sz="5051" spc="15">
                  <a:solidFill>
                    <a:srgbClr val="CCCCCC"/>
                  </a:solidFill>
                  <a:latin typeface="Bodoni FLF Bold Italics"/>
                </a:rPr>
                <a:t>PRESENTED BY --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475122"/>
              <a:ext cx="11050864" cy="1931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0"/>
                </a:lnSpc>
              </a:pPr>
              <a:r>
                <a:rPr lang="en-US" sz="2462" spc="517">
                  <a:solidFill>
                    <a:srgbClr val="CCCCCC"/>
                  </a:solidFill>
                  <a:latin typeface="Montserrat Light Bold Italics"/>
                </a:rPr>
                <a:t>SANDEEP CHILWAL</a:t>
              </a:r>
            </a:p>
            <a:p>
              <a:pPr algn="l">
                <a:lnSpc>
                  <a:spcPts val="3890"/>
                </a:lnSpc>
              </a:pPr>
              <a:r>
                <a:rPr lang="en-US" sz="2462" spc="517">
                  <a:solidFill>
                    <a:srgbClr val="CCCCCC"/>
                  </a:solidFill>
                  <a:latin typeface="Montserrat Light Bold Italics"/>
                </a:rPr>
                <a:t>NISHA KUMARI</a:t>
              </a:r>
            </a:p>
            <a:p>
              <a:pPr algn="l">
                <a:lnSpc>
                  <a:spcPts val="3890"/>
                </a:lnSpc>
              </a:pPr>
              <a:r>
                <a:rPr lang="en-US" sz="2462" spc="517">
                  <a:solidFill>
                    <a:srgbClr val="CCCCCC"/>
                  </a:solidFill>
                  <a:latin typeface="Montserrat Light Bold Italics"/>
                </a:rPr>
                <a:t>KAVYA SHARMA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DAGAb6OtWes</dc:identifier>
  <dcterms:modified xsi:type="dcterms:W3CDTF">2011-08-01T06:04:30Z</dcterms:modified>
  <cp:revision>1</cp:revision>
  <dc:title>Sentiment Analysis</dc:title>
</cp:coreProperties>
</file>